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74233A5-3E36-4FF9-BE0E-5CFE764166E5}"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D7955D-7644-4BE6-9BCC-237E96088DB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4233A5-3E36-4FF9-BE0E-5CFE764166E5}"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D7955D-7644-4BE6-9BCC-237E96088DB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4233A5-3E36-4FF9-BE0E-5CFE764166E5}"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D7955D-7644-4BE6-9BCC-237E96088DB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4233A5-3E36-4FF9-BE0E-5CFE764166E5}"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D7955D-7644-4BE6-9BCC-237E96088DB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74233A5-3E36-4FF9-BE0E-5CFE764166E5}"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D7955D-7644-4BE6-9BCC-237E96088DB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74233A5-3E36-4FF9-BE0E-5CFE764166E5}"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BD7955D-7644-4BE6-9BCC-237E96088DB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74233A5-3E36-4FF9-BE0E-5CFE764166E5}"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BD7955D-7644-4BE6-9BCC-237E96088DB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74233A5-3E36-4FF9-BE0E-5CFE764166E5}"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BD7955D-7644-4BE6-9BCC-237E96088DB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74233A5-3E36-4FF9-BE0E-5CFE764166E5}"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BD7955D-7644-4BE6-9BCC-237E96088DB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4233A5-3E36-4FF9-BE0E-5CFE764166E5}"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BD7955D-7644-4BE6-9BCC-237E96088DB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4233A5-3E36-4FF9-BE0E-5CFE764166E5}"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BD7955D-7644-4BE6-9BCC-237E96088DB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74233A5-3E36-4FF9-BE0E-5CFE764166E5}"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D7955D-7644-4BE6-9BCC-237E96088DB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42919"/>
            <a:ext cx="7772400" cy="928693"/>
          </a:xfrm>
        </p:spPr>
        <p:txBody>
          <a:bodyPr>
            <a:normAutofit fontScale="90000"/>
          </a:bodyPr>
          <a:lstStyle/>
          <a:p>
            <a:r>
              <a:rPr lang="ar-IQ" sz="2700" b="1" dirty="0" smtClean="0"/>
              <a:t>3</a:t>
            </a:r>
            <a:br>
              <a:rPr lang="ar-IQ" sz="2700" b="1" dirty="0" smtClean="0"/>
            </a:br>
            <a:r>
              <a:rPr lang="ar-IQ" sz="2700" b="1" dirty="0"/>
              <a:t>3</a:t>
            </a:r>
            <a:r>
              <a:rPr lang="ar-IQ" sz="2700" b="1" dirty="0" smtClean="0"/>
              <a:t>- </a:t>
            </a:r>
            <a:r>
              <a:rPr lang="ar-IQ" sz="2700" b="1" dirty="0"/>
              <a:t>منهجية البحث وإجراءاته الميدانية</a:t>
            </a:r>
            <a:r>
              <a:rPr lang="en-US" sz="2700" dirty="0"/>
              <a:t/>
            </a:r>
            <a:br>
              <a:rPr lang="en-US" sz="2700" dirty="0"/>
            </a:br>
            <a:r>
              <a:rPr lang="ar-IQ" sz="2700" b="1" dirty="0"/>
              <a:t>3-1 منهج البحث</a:t>
            </a:r>
            <a:r>
              <a:rPr lang="ar-SA" sz="2700" b="1" dirty="0"/>
              <a:t>:</a:t>
            </a:r>
            <a:r>
              <a:rPr lang="en-US" dirty="0"/>
              <a:t/>
            </a:r>
            <a:br>
              <a:rPr lang="en-US" dirty="0"/>
            </a:br>
            <a:endParaRPr lang="ar-IQ" dirty="0"/>
          </a:p>
        </p:txBody>
      </p:sp>
      <p:sp>
        <p:nvSpPr>
          <p:cNvPr id="3" name="عنوان فرعي 2"/>
          <p:cNvSpPr>
            <a:spLocks noGrp="1"/>
          </p:cNvSpPr>
          <p:nvPr>
            <p:ph type="subTitle" idx="1"/>
          </p:nvPr>
        </p:nvSpPr>
        <p:spPr>
          <a:xfrm>
            <a:off x="785786" y="1785926"/>
            <a:ext cx="7715304" cy="3852874"/>
          </a:xfrm>
        </p:spPr>
        <p:txBody>
          <a:bodyPr>
            <a:normAutofit fontScale="55000" lnSpcReduction="20000"/>
          </a:bodyPr>
          <a:lstStyle/>
          <a:p>
            <a:pPr algn="just"/>
            <a:r>
              <a:rPr lang="ar-SA" dirty="0">
                <a:solidFill>
                  <a:schemeClr val="tx1"/>
                </a:solidFill>
              </a:rPr>
              <a:t>نوع البحث العلمي هو الذي يحدد المنهج المستخدم فعندما تكون البحوث تاريخية فهنا يكون المنهج التاريخي هي الأنسب بينما البحوث التطبيقية تحتاج إلى المنهج التجريبي لحل مشكلة البحث .</a:t>
            </a:r>
            <a:endParaRPr lang="en-US" dirty="0">
              <a:solidFill>
                <a:schemeClr val="tx1"/>
              </a:solidFill>
            </a:endParaRPr>
          </a:p>
          <a:p>
            <a:pPr algn="just"/>
            <a:r>
              <a:rPr lang="ar-SA" dirty="0">
                <a:solidFill>
                  <a:schemeClr val="tx1"/>
                </a:solidFill>
              </a:rPr>
              <a:t>وقد قسم التربويين البحوث العلمية إلى قسمين هما :</a:t>
            </a:r>
            <a:endParaRPr lang="en-US" dirty="0">
              <a:solidFill>
                <a:schemeClr val="tx1"/>
              </a:solidFill>
            </a:endParaRPr>
          </a:p>
          <a:p>
            <a:pPr lvl="0" algn="just"/>
            <a:r>
              <a:rPr lang="ar-SA" b="1" dirty="0">
                <a:solidFill>
                  <a:schemeClr val="tx1"/>
                </a:solidFill>
              </a:rPr>
              <a:t>بحوث نظرية :</a:t>
            </a:r>
            <a:endParaRPr lang="en-US" dirty="0">
              <a:solidFill>
                <a:schemeClr val="tx1"/>
              </a:solidFill>
            </a:endParaRPr>
          </a:p>
          <a:p>
            <a:pPr algn="just"/>
            <a:r>
              <a:rPr lang="ar-SA" dirty="0">
                <a:solidFill>
                  <a:schemeClr val="tx1"/>
                </a:solidFill>
              </a:rPr>
              <a:t>ونعني </a:t>
            </a:r>
            <a:r>
              <a:rPr lang="ar-SA" dirty="0" err="1">
                <a:solidFill>
                  <a:schemeClr val="tx1"/>
                </a:solidFill>
              </a:rPr>
              <a:t>به</a:t>
            </a:r>
            <a:r>
              <a:rPr lang="ar-SA" dirty="0">
                <a:solidFill>
                  <a:schemeClr val="tx1"/>
                </a:solidFill>
              </a:rPr>
              <a:t> البحوث التي ترمي الوصول إلى حقائق والقوانين العلمية وتنظيمها وتسعى كذلك لاكتشاف حقائق ونظريات جديدة من اجل أن تحقق المعرفة. وتكون اغلب هذه البحوث ضمن المنهج الوصفي أو التاريخي.</a:t>
            </a:r>
            <a:endParaRPr lang="en-US" dirty="0">
              <a:solidFill>
                <a:schemeClr val="tx1"/>
              </a:solidFill>
            </a:endParaRPr>
          </a:p>
          <a:p>
            <a:pPr lvl="0" algn="just"/>
            <a:r>
              <a:rPr lang="ar-SA" b="1" dirty="0">
                <a:solidFill>
                  <a:schemeClr val="tx1"/>
                </a:solidFill>
              </a:rPr>
              <a:t>بحوث تطبيقية :</a:t>
            </a:r>
            <a:endParaRPr lang="en-US" dirty="0">
              <a:solidFill>
                <a:schemeClr val="tx1"/>
              </a:solidFill>
            </a:endParaRPr>
          </a:p>
          <a:p>
            <a:pPr algn="just"/>
            <a:r>
              <a:rPr lang="ar-SA" dirty="0">
                <a:solidFill>
                  <a:schemeClr val="tx1"/>
                </a:solidFill>
              </a:rPr>
              <a:t>وتسعى هذه البحوث لتطبيق النشاط العلمي وليس هي مطلقة وإنما تسهم لإيجاد حلول خاصة وهي قابلة للتعديل والتطوير وهذه البحوث تنطبق في مجال الإنتاج وتطوير برامج التربية والتعليم .وتقع هذه البحوث ضمن المنهج التجريبي.</a:t>
            </a:r>
            <a:endParaRPr lang="en-US" dirty="0">
              <a:solidFill>
                <a:schemeClr val="tx1"/>
              </a:solidFill>
            </a:endParaRPr>
          </a:p>
          <a:p>
            <a:pPr algn="just"/>
            <a:r>
              <a:rPr lang="ar-SA" dirty="0">
                <a:solidFill>
                  <a:schemeClr val="tx1"/>
                </a:solidFill>
              </a:rPr>
              <a:t>ولهذا فان منهج البحث يعرف هو (الطريقة التي تعتمد على التفكير الاستقرائي </a:t>
            </a:r>
            <a:r>
              <a:rPr lang="ar-SA" dirty="0" err="1">
                <a:solidFill>
                  <a:schemeClr val="tx1"/>
                </a:solidFill>
              </a:rPr>
              <a:t>والاستنتاجي</a:t>
            </a:r>
            <a:r>
              <a:rPr lang="ar-SA" dirty="0">
                <a:solidFill>
                  <a:schemeClr val="tx1"/>
                </a:solidFill>
              </a:rPr>
              <a:t> واستخدام أساليب الملاحظة العلمية وفرض الفروض والتجربة لحل مشكلة معينة والوصول إلى نتيجة معينة)</a:t>
            </a:r>
            <a:r>
              <a:rPr lang="ar-SA" baseline="30000" dirty="0">
                <a:solidFill>
                  <a:schemeClr val="tx1"/>
                </a:solidFill>
                <a:hlinkClick r:id=""/>
              </a:rPr>
              <a:t>(1)</a:t>
            </a:r>
            <a:r>
              <a:rPr lang="ar-SA" dirty="0">
                <a:solidFill>
                  <a:schemeClr val="tx1"/>
                </a:solidFill>
              </a:rPr>
              <a:t>.</a:t>
            </a:r>
            <a:endParaRPr lang="en-US" dirty="0">
              <a:solidFill>
                <a:schemeClr val="tx1"/>
              </a:solidFill>
            </a:endParaRPr>
          </a:p>
          <a:p>
            <a:pPr algn="just"/>
            <a:r>
              <a:rPr lang="ar-SA" baseline="30000" dirty="0">
                <a:solidFill>
                  <a:schemeClr val="tx1"/>
                </a:solidFill>
                <a:hlinkClick r:id=""/>
              </a:rPr>
              <a:t>(1)</a:t>
            </a:r>
            <a:r>
              <a:rPr lang="ar-SA" dirty="0">
                <a:solidFill>
                  <a:schemeClr val="tx1"/>
                </a:solidFill>
              </a:rPr>
              <a:t> </a:t>
            </a:r>
            <a:r>
              <a:rPr lang="ar-IQ" dirty="0">
                <a:solidFill>
                  <a:schemeClr val="tx1"/>
                </a:solidFill>
              </a:rPr>
              <a:t>وجيه محجوب . مصدر سبق ذكره ، 1993، ص272</a:t>
            </a:r>
            <a:r>
              <a:rPr lang="ar-IQ"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0000" lnSpcReduction="20000"/>
          </a:bodyPr>
          <a:lstStyle/>
          <a:p>
            <a:r>
              <a:rPr lang="ar-SA" b="1" dirty="0"/>
              <a:t>ثانيا : النقد الداخلي :</a:t>
            </a:r>
            <a:endParaRPr lang="en-US" dirty="0"/>
          </a:p>
          <a:p>
            <a:r>
              <a:rPr lang="ar-SA" dirty="0"/>
              <a:t>وهي عملية تأتي بعد النقد الخارجي ويتم فيها نقد طبيعة المصدر هل هو جدير بالثقة أم لا ، ومن ثم يجب أن يشمل النقد الداخلي على أمور الاتساق والدقة ، ويجب على الباحث أن يحدد ما إذا كانت ملاحظة أو حدث ما قابل للتصديق أم لا، وما هو سياق ومنظور التسجيل.</a:t>
            </a:r>
            <a:endParaRPr lang="en-US" dirty="0"/>
          </a:p>
          <a:p>
            <a:r>
              <a:rPr lang="ar-SA" dirty="0"/>
              <a:t>أن الباحث التاريخي عليه أن يطبق قواعد معينة في عملية النقد الداخلي لوثيقة ما ، ومن هذه القواعد هي :</a:t>
            </a:r>
            <a:endParaRPr lang="en-US" dirty="0"/>
          </a:p>
          <a:p>
            <a:pPr lvl="0"/>
            <a:r>
              <a:rPr lang="ar-SA" dirty="0"/>
              <a:t>قاعدة السياق، التي تؤكد على أن الكلمة يجب فهمها بالنسبة إلى الكلمات التي تسبقها أو تليها .</a:t>
            </a:r>
            <a:endParaRPr lang="en-US" dirty="0"/>
          </a:p>
          <a:p>
            <a:pPr lvl="0"/>
            <a:r>
              <a:rPr lang="ar-SA" dirty="0"/>
              <a:t>والقاعدة الثانية هي أن يسال الباحث عن المصدر وعلاقته بحدث أو جماعة ما ، وكيف قام المصدر بجمع المعلومات .</a:t>
            </a:r>
            <a:endParaRPr lang="en-US" dirty="0"/>
          </a:p>
          <a:p>
            <a:pPr lvl="0"/>
            <a:r>
              <a:rPr lang="ar-SA" dirty="0"/>
              <a:t>القاعدة الأخيرة  والثالثة هي قاعدة الحذف، والتي تعتبر أن معظم المصادر التاريخية سواء كانت وثائق رسمية أو يوميات أو تفسيرات من الصحف أو اتفاقيات رسمية ليست تفسيرات لمشاهد كاملة .</a:t>
            </a:r>
            <a:endParaRPr lang="en-US" dirty="0"/>
          </a:p>
          <a:p>
            <a:r>
              <a:rPr lang="ar-SA" dirty="0"/>
              <a:t>ولان المصدر قد تحذف بعض المعلومات سواء عن قصد أم لا ، فان الأمر يحتاج أن يستخدم الباحث التاريخي أكثر من مصدر واحد لينظر إلى أي حدث أو برنامج أو شخص في الماضي ، بنفس الطريقة التي سيستخدم </a:t>
            </a:r>
            <a:r>
              <a:rPr lang="ar-SA" dirty="0" err="1"/>
              <a:t>بها</a:t>
            </a:r>
            <a:r>
              <a:rPr lang="ar-SA" dirty="0"/>
              <a:t> الباحث في مجال علوم الحركة ثلاث كآمرات لرؤية حركة واحدة من ثلاث زوايا مختلفة.  </a:t>
            </a:r>
            <a:endParaRPr lang="en-US"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10000"/>
          </a:bodyPr>
          <a:lstStyle/>
          <a:p>
            <a:pPr lvl="0"/>
            <a:r>
              <a:rPr lang="ar-SA" b="1" dirty="0"/>
              <a:t>صياغة الفروض :</a:t>
            </a:r>
            <a:endParaRPr lang="en-US" dirty="0"/>
          </a:p>
          <a:p>
            <a:r>
              <a:rPr lang="ar-SA" dirty="0"/>
              <a:t>أن صياغة الفروض تتطلب من الباحث التاريخي قدرا كبيرا من الخيال وسعة الأفق والتفكير المنطقي السليم .</a:t>
            </a:r>
            <a:endParaRPr lang="en-US" dirty="0"/>
          </a:p>
          <a:p>
            <a:r>
              <a:rPr lang="ar-SA" dirty="0"/>
              <a:t>وعند وضع الفروض يجب على الباحث مراعاة أن الحدث التاريخي لا يمكن أن يفسره سببا واحدا تفسيرا شاملا ، وإنما هناك أسباب متعددة لتفسيره ، وعليه اختيار وتحديد أكثر الأسباب أهمية لتفسير هذا الحدث.</a:t>
            </a:r>
            <a:endParaRPr lang="en-US" dirty="0"/>
          </a:p>
          <a:p>
            <a:r>
              <a:rPr lang="ar-SA" b="1" dirty="0"/>
              <a:t> </a:t>
            </a:r>
            <a:endParaRPr lang="en-US" dirty="0"/>
          </a:p>
          <a:p>
            <a:pPr lvl="0"/>
            <a:r>
              <a:rPr lang="ar-SA" b="1" dirty="0"/>
              <a:t>عرض النتائج وتفسيرها:</a:t>
            </a:r>
            <a:endParaRPr lang="en-US" dirty="0"/>
          </a:p>
          <a:p>
            <a:r>
              <a:rPr lang="ar-SA" dirty="0"/>
              <a:t>	بعد انتهاء الباحث من استخلاص الحقائق والتعرف على العلاقات القائمة بين الظاهرة موضوع الدراسة وما يتصل </a:t>
            </a:r>
            <a:r>
              <a:rPr lang="ar-SA" dirty="0" err="1"/>
              <a:t>بها</a:t>
            </a:r>
            <a:r>
              <a:rPr lang="ar-SA" dirty="0"/>
              <a:t> من ظواهر أخرى ،كذلك الوقوف على الآثار الناتجة من تفاعل هذه العلاقات ، لابد من تعليل النتائج وتفسيرها في ضوء الحقائق الموضوعية التي توصل أليها.</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92500" lnSpcReduction="10000"/>
          </a:bodyPr>
          <a:lstStyle/>
          <a:p>
            <a:r>
              <a:rPr lang="ar-SA" b="1" dirty="0"/>
              <a:t>وتقسم المناهج إلى :</a:t>
            </a:r>
            <a:endParaRPr lang="en-US" dirty="0"/>
          </a:p>
          <a:p>
            <a:pPr lvl="0"/>
            <a:r>
              <a:rPr lang="ar-SA" b="1" dirty="0"/>
              <a:t>المنهج التاريخي :</a:t>
            </a:r>
            <a:endParaRPr lang="en-US" dirty="0"/>
          </a:p>
          <a:p>
            <a:r>
              <a:rPr lang="ar-SA" dirty="0"/>
              <a:t>وهو المنهج الذي يعالج البحوث التاريخية ويسجل الأحداث والوقائع التي جرت بالماضي وتحليلها وربطها بالأحداث الحالية لنجد منها التفسير لحياتنا الحالية والمستقبلية.</a:t>
            </a:r>
            <a:endParaRPr lang="en-US" dirty="0"/>
          </a:p>
          <a:p>
            <a:pPr lvl="0"/>
            <a:r>
              <a:rPr lang="ar-SA" b="1" dirty="0"/>
              <a:t>المنهج الوصفي :</a:t>
            </a:r>
            <a:endParaRPr lang="en-US" dirty="0"/>
          </a:p>
          <a:p>
            <a:r>
              <a:rPr lang="ar-SA" dirty="0"/>
              <a:t>وهي دراسة الظواهر والأحداث وجمع الحقائق والمعلومات ودراسة حالة النمو والتقدم .</a:t>
            </a:r>
            <a:endParaRPr lang="en-US" dirty="0"/>
          </a:p>
          <a:p>
            <a:pPr lvl="0"/>
            <a:r>
              <a:rPr lang="ar-SA" b="1" dirty="0"/>
              <a:t>المنهج التجريبي:</a:t>
            </a:r>
            <a:endParaRPr lang="en-US" dirty="0"/>
          </a:p>
          <a:p>
            <a:r>
              <a:rPr lang="ar-SA" dirty="0"/>
              <a:t>وهو منهج يعالج تلك الأبحاث التي تحقق المعلومات والفروض وتنبؤات العلماء.</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0000" lnSpcReduction="20000"/>
          </a:bodyPr>
          <a:lstStyle/>
          <a:p>
            <a:r>
              <a:rPr lang="ar-SA" b="1" dirty="0" err="1"/>
              <a:t>اولا</a:t>
            </a:r>
            <a:r>
              <a:rPr lang="ar-SA" b="1" dirty="0"/>
              <a:t> :(المنهج التاريخي)</a:t>
            </a:r>
            <a:endParaRPr lang="en-US" dirty="0"/>
          </a:p>
          <a:p>
            <a:pPr lvl="0"/>
            <a:r>
              <a:rPr lang="ar-SA" b="1" dirty="0"/>
              <a:t>مفهوم البحوث التاريخية:</a:t>
            </a:r>
            <a:endParaRPr lang="en-US" dirty="0"/>
          </a:p>
          <a:p>
            <a:r>
              <a:rPr lang="ar-SA" dirty="0"/>
              <a:t>الأحداث التاريخية لا يمكن إعادتها مرة أخرى لأنها حدثت في الماضي ، ولا يمكننا أن ندير عجلة الزمن إلى الوراء ، ولكن يستطيع الباحث التاريخي أن يسترجع ما كانت عليه ظاهرة ما في زمان معين عن طريقة مخلفات وأثار لتلك الظاهرة .</a:t>
            </a:r>
            <a:endParaRPr lang="en-US" dirty="0"/>
          </a:p>
          <a:p>
            <a:r>
              <a:rPr lang="ar-SA" dirty="0"/>
              <a:t>ولهذا فان الباحث التاريخي يحاول وصف وتفسير تغيرات واستمرارية الخبرات الإنسانية في الماضي ، ولذلك فهو يستنتج بدقة مجموعة من الأسئلة ويجمع ويترجم بطريقة شاملة الأدلة (البيانات)ويختبر الاستنتاجات التي توصل إليها ويستلزم ذلك أن يكون عقله واعيا ومتفتح الذهن ،مع مراعاة تطبيق قواعد المنهج العلمي السليم.</a:t>
            </a:r>
            <a:endParaRPr lang="en-US" dirty="0"/>
          </a:p>
          <a:p>
            <a:r>
              <a:rPr lang="ar-SA" dirty="0"/>
              <a:t>ولهذا فان المنهج التاريخي هو وصف وتسجيل للوقائع والأحداث الماضية، ويدرسها ويحللها ويفسرها على أسس علمية سليمة بهدف الوصول إلى الحقائق المرتبطة بهذه الأحداث مما يساهم في فهم الماضي والحاضر وإمكانية التنبؤ بالمستقبل ،ولذلك يجب أن يفهم الباحث التاريخي أن الدراسات التاريخية تتطلب خبرات وقدرات معرفية وعقلية </a:t>
            </a:r>
            <a:r>
              <a:rPr lang="ar-SA" dirty="0" err="1"/>
              <a:t>ومهارية</a:t>
            </a:r>
            <a:r>
              <a:rPr lang="ar-SA" dirty="0"/>
              <a:t> أن لم تتوفر لديه بدرجة كافية فسوف يصعب عليه القيام بهذا النوع من الدراسات.  </a:t>
            </a:r>
            <a:endParaRPr lang="en-US" dirty="0"/>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7500" lnSpcReduction="20000"/>
          </a:bodyPr>
          <a:lstStyle/>
          <a:p>
            <a:pPr lvl="0"/>
            <a:r>
              <a:rPr lang="ar-SA" b="1" dirty="0"/>
              <a:t>أهمية البحوث التاريخية:</a:t>
            </a:r>
            <a:endParaRPr lang="en-US" dirty="0"/>
          </a:p>
          <a:p>
            <a:pPr lvl="0"/>
            <a:r>
              <a:rPr lang="ar-SA" dirty="0"/>
              <a:t>الاهتمام في المجال التربوي في الوقت الحاضر وإمكانية التنبؤ بالمستقبل.</a:t>
            </a:r>
            <a:endParaRPr lang="en-US" dirty="0"/>
          </a:p>
          <a:p>
            <a:pPr lvl="0"/>
            <a:r>
              <a:rPr lang="ar-SA" dirty="0"/>
              <a:t>تساعد في إجراء دراسات المقارنة بين نظم التعلم في الماضي والوقت الحاضر، للتعرف على أوجه التشابه والاختلاف بينهما.</a:t>
            </a:r>
            <a:endParaRPr lang="en-US" dirty="0"/>
          </a:p>
          <a:p>
            <a:pPr lvl="0"/>
            <a:r>
              <a:rPr lang="ar-SA" dirty="0"/>
              <a:t>التعرف على تطور النظريات التربوية خلال فترات زمنية معينة والعلاقة بينها وبين التطورات الاجتماعية أو الاقتصادية في تلك الفترات.</a:t>
            </a:r>
            <a:endParaRPr lang="en-US" dirty="0"/>
          </a:p>
          <a:p>
            <a:pPr lvl="0"/>
            <a:r>
              <a:rPr lang="ar-SA" dirty="0"/>
              <a:t>التعرف على العوامل المؤثر في الحركات التربوية.</a:t>
            </a:r>
            <a:endParaRPr lang="en-US" dirty="0"/>
          </a:p>
          <a:p>
            <a:pPr lvl="0"/>
            <a:r>
              <a:rPr lang="ar-SA" dirty="0"/>
              <a:t>تساهم في فهم العلاقة بين النظم التعليمية والقيم والمبادئ السائدة في المجتمع.</a:t>
            </a:r>
            <a:endParaRPr lang="en-US" dirty="0"/>
          </a:p>
          <a:p>
            <a:pPr lvl="0"/>
            <a:r>
              <a:rPr lang="ar-SA" dirty="0"/>
              <a:t>تساهم في توفير المعلومات العلمية والمعرفية ،لتاريخ التربية والتعليم في أي دولة من الدول.</a:t>
            </a:r>
            <a:endParaRPr lang="en-US" dirty="0"/>
          </a:p>
          <a:p>
            <a:pPr lvl="0"/>
            <a:r>
              <a:rPr lang="ar-SA" dirty="0"/>
              <a:t>دراسة تطور الألعاب وعلاقته بنظريات التعلم.</a:t>
            </a:r>
            <a:endParaRPr lang="en-US" dirty="0"/>
          </a:p>
          <a:p>
            <a:pPr lvl="0"/>
            <a:r>
              <a:rPr lang="ar-SA" dirty="0"/>
              <a:t>دراسة تطور الفئات العمرية للإنسان.</a:t>
            </a:r>
            <a:endParaRPr lang="en-US" dirty="0"/>
          </a:p>
          <a:p>
            <a:pPr lvl="0"/>
            <a:r>
              <a:rPr lang="ar-SA" dirty="0"/>
              <a:t>دراسة التطور التاريخي لحركات الإنسان.</a:t>
            </a:r>
            <a:endParaRPr lang="en-US" dirty="0"/>
          </a:p>
          <a:p>
            <a:pPr lvl="0"/>
            <a:r>
              <a:rPr lang="ar-SA" dirty="0"/>
              <a:t>جمع التراث التربوي والاجتماعي وتطوراته.</a:t>
            </a:r>
            <a:endParaRPr lang="en-US" dirty="0"/>
          </a:p>
          <a:p>
            <a:pPr lvl="0"/>
            <a:r>
              <a:rPr lang="ar-SA" dirty="0"/>
              <a:t>التعرف على تطور مناهج التربية الرياضية.</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92500" lnSpcReduction="10000"/>
          </a:bodyPr>
          <a:lstStyle/>
          <a:p>
            <a:pPr lvl="0"/>
            <a:r>
              <a:rPr lang="ar-SA" b="1" dirty="0"/>
              <a:t>خطوات المنهج التاريخي :</a:t>
            </a:r>
            <a:endParaRPr lang="en-US" dirty="0"/>
          </a:p>
          <a:p>
            <a:pPr lvl="0"/>
            <a:r>
              <a:rPr lang="ar-SA" b="1" dirty="0"/>
              <a:t>تحديد مشكلة البحث :</a:t>
            </a:r>
            <a:endParaRPr lang="en-US" dirty="0"/>
          </a:p>
          <a:p>
            <a:r>
              <a:rPr lang="ar-SA" dirty="0"/>
              <a:t>إن اختيار احد المشكلات التاريخية لدراستها ليس بالأمر السهل ،لذلك يجب على الباحث تحديد مشكلة بحثه تحديدا دقيقا يمكنه من تحليلها تحليلا كافيا بحيث يتمكن من دراستها بشكل جيد.</a:t>
            </a:r>
            <a:endParaRPr lang="en-US" dirty="0"/>
          </a:p>
          <a:p>
            <a:r>
              <a:rPr lang="ar-SA" dirty="0"/>
              <a:t>وفي اختيار المشكلة يجب مراعاة إن تكون ممتدة عبر التاريخ ، ولها صفة الاستمرار حتى يمكن متابعة تطورها وأثارها.</a:t>
            </a:r>
            <a:endParaRPr lang="en-US" dirty="0"/>
          </a:p>
          <a:p>
            <a:r>
              <a:rPr lang="ar-SA" dirty="0"/>
              <a:t>وفي البحث التاريخي يضع الباحث مجموعة من الأسئلة لبناء دراسته ،والأسئلة تستلزم إجابات ،والإجابات تتطلب أدلة وبيانات .ولهذا فان التصميم في البحث التاريخي هو تصميم متسلسل ،يفسر الأسئلة ويضع خطة للإجابة عليها.</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7500" lnSpcReduction="20000"/>
          </a:bodyPr>
          <a:lstStyle/>
          <a:p>
            <a:r>
              <a:rPr lang="ar-SA" b="1" dirty="0"/>
              <a:t>أولا : المصادر الثانوية:</a:t>
            </a:r>
            <a:endParaRPr lang="en-US" dirty="0"/>
          </a:p>
          <a:p>
            <a:pPr lvl="0"/>
            <a:r>
              <a:rPr lang="ar-SA" b="1" dirty="0"/>
              <a:t>أقوال الأشخاص الذين عاصروا الحدث (شهود العيان):</a:t>
            </a:r>
            <a:endParaRPr lang="en-US" dirty="0"/>
          </a:p>
          <a:p>
            <a:r>
              <a:rPr lang="ar-SA" dirty="0"/>
              <a:t>وهنا يجب الانتباه أو الأخذ بالاعتبار التحيز الذي يكون لدى الأشخاص ، بالإضافة القوة العقلية للباحث والذاكرة المميزة له تساعده في كشف الحقائق والمنطق من قبل المتكلم . </a:t>
            </a:r>
            <a:endParaRPr lang="en-US" dirty="0"/>
          </a:p>
          <a:p>
            <a:pPr lvl="0"/>
            <a:r>
              <a:rPr lang="ar-SA" b="1" dirty="0"/>
              <a:t>الإفادة من أخطاء الآخرين الذين كتبوا عن المشكلة.</a:t>
            </a:r>
            <a:endParaRPr lang="en-US" dirty="0"/>
          </a:p>
          <a:p>
            <a:pPr lvl="0"/>
            <a:r>
              <a:rPr lang="ar-SA" b="1" dirty="0"/>
              <a:t>الأدوات التي استخدمت بتلك الفترة الزمنية.</a:t>
            </a:r>
            <a:endParaRPr lang="en-US" dirty="0"/>
          </a:p>
          <a:p>
            <a:r>
              <a:rPr lang="ar-SA" dirty="0"/>
              <a:t>وهنا يجب التأكد من أن هذه الأدوات استعلمت بنفس الفترة التاريخية التي يريد </a:t>
            </a:r>
            <a:r>
              <a:rPr lang="ar-SA" dirty="0" err="1"/>
              <a:t>بها</a:t>
            </a:r>
            <a:r>
              <a:rPr lang="ar-SA" dirty="0"/>
              <a:t> الباحث دراسته</a:t>
            </a:r>
            <a:r>
              <a:rPr lang="ar-SA" b="1" dirty="0"/>
              <a:t>.</a:t>
            </a:r>
            <a:endParaRPr lang="en-US" dirty="0"/>
          </a:p>
          <a:p>
            <a:pPr lvl="0"/>
            <a:r>
              <a:rPr lang="ar-SA" b="1" dirty="0"/>
              <a:t>المجلات والتقاويم للحدث المراد دراسته:</a:t>
            </a:r>
            <a:endParaRPr lang="en-US" dirty="0"/>
          </a:p>
          <a:p>
            <a:r>
              <a:rPr lang="ar-SA" dirty="0"/>
              <a:t>وهنا وجب التأكد من إصدارات هذه المجلات والصحف وهل هي مستقلة ومن الذي </a:t>
            </a:r>
            <a:r>
              <a:rPr lang="ar-SA" dirty="0" err="1"/>
              <a:t>يمولها</a:t>
            </a:r>
            <a:r>
              <a:rPr lang="ar-SA" dirty="0"/>
              <a:t> ،مع دراسة الغرض التي من اجله أصدرت.</a:t>
            </a:r>
            <a:endParaRPr lang="en-US" dirty="0"/>
          </a:p>
          <a:p>
            <a:pPr lvl="0"/>
            <a:r>
              <a:rPr lang="ar-SA" b="1" dirty="0"/>
              <a:t>الأساطير والحكايات والقصص.</a:t>
            </a:r>
            <a:endParaRPr lang="en-US" dirty="0"/>
          </a:p>
          <a:p>
            <a:r>
              <a:rPr lang="ar-SA" dirty="0"/>
              <a:t>قد تمدنا الأساطير والحكايات والقصص التي تدور إحداثها بنفس الفترة المرتبطة بالحدث التاريخي المراد دراسته بمعلومات المطلوبة. </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47500" lnSpcReduction="20000"/>
          </a:bodyPr>
          <a:lstStyle/>
          <a:p>
            <a:r>
              <a:rPr lang="ar-SA" sz="3400" b="1" dirty="0"/>
              <a:t>ثانيا: المصادر الأساسية: وهي تشمل :</a:t>
            </a:r>
            <a:endParaRPr lang="en-US" sz="3400" dirty="0"/>
          </a:p>
          <a:p>
            <a:pPr lvl="0"/>
            <a:r>
              <a:rPr lang="ar-SA" sz="3400" b="1" dirty="0"/>
              <a:t>السجلات الرسمية:</a:t>
            </a:r>
            <a:endParaRPr lang="en-US" sz="3400" dirty="0"/>
          </a:p>
          <a:p>
            <a:r>
              <a:rPr lang="ar-SA" sz="3400" dirty="0"/>
              <a:t>وتشمل (الدساتير ، القوانين ، المواثيق ، العهود ، محاضر المحاكم ، الإحصائيات الهامة ، المعلومات التي تضعها هيئات تعليمية أو محلية أو منظمات مهنية أو اجتماعية).</a:t>
            </a:r>
            <a:endParaRPr lang="en-US" sz="3400" dirty="0"/>
          </a:p>
          <a:p>
            <a:pPr lvl="0"/>
            <a:r>
              <a:rPr lang="ar-SA" sz="3400" b="1" dirty="0"/>
              <a:t>السجلات الشخصية:</a:t>
            </a:r>
            <a:endParaRPr lang="en-US" sz="3400" dirty="0"/>
          </a:p>
          <a:p>
            <a:r>
              <a:rPr lang="ar-SA" sz="3400" dirty="0"/>
              <a:t>وتشمل (السيرة الذاتية ، اليوميات ، الخطابات ، الوصايا ، العقود ، المسودات الأصلية للخطب والمقالات والكتب).</a:t>
            </a:r>
            <a:endParaRPr lang="en-US" sz="3400" dirty="0"/>
          </a:p>
          <a:p>
            <a:pPr lvl="0"/>
            <a:r>
              <a:rPr lang="ar-SA" sz="3400" b="1" dirty="0"/>
              <a:t>السجلات الشفوية:</a:t>
            </a:r>
            <a:endParaRPr lang="en-US" sz="3400" dirty="0"/>
          </a:p>
          <a:p>
            <a:r>
              <a:rPr lang="ar-SA" sz="3400" dirty="0"/>
              <a:t>وتشمل (الأساطير ، الحكايات الشعبية ، الألعاب ،الاحتفالات ، ذكريات شهود العيان ).</a:t>
            </a:r>
            <a:endParaRPr lang="en-US" sz="3400" dirty="0"/>
          </a:p>
          <a:p>
            <a:pPr lvl="0"/>
            <a:r>
              <a:rPr lang="ar-SA" sz="3400" b="1" dirty="0"/>
              <a:t>السجلات المصورة:</a:t>
            </a:r>
            <a:endParaRPr lang="en-US" sz="3400" dirty="0"/>
          </a:p>
          <a:p>
            <a:r>
              <a:rPr lang="ar-SA" sz="3400" dirty="0"/>
              <a:t>وتشمل (الصور ، الأفلام المصورة ، التصوير ، النحت ، الرسم)</a:t>
            </a:r>
            <a:endParaRPr lang="en-US" sz="3400" dirty="0"/>
          </a:p>
          <a:p>
            <a:pPr lvl="0"/>
            <a:r>
              <a:rPr lang="ar-SA" sz="3400" b="1" dirty="0"/>
              <a:t>السجلات الميكانيكية:</a:t>
            </a:r>
            <a:endParaRPr lang="en-US" sz="3400" dirty="0"/>
          </a:p>
          <a:p>
            <a:r>
              <a:rPr lang="ar-SA" sz="3400" dirty="0"/>
              <a:t>وتشمل ( أشرطة التسجيل والاسطوانات).</a:t>
            </a:r>
            <a:endParaRPr lang="en-US" sz="3400" dirty="0"/>
          </a:p>
          <a:p>
            <a:r>
              <a:rPr lang="ar-SA" sz="3400" b="1" dirty="0"/>
              <a:t> </a:t>
            </a:r>
            <a:endParaRPr lang="en-US" sz="3400" dirty="0"/>
          </a:p>
          <a:p>
            <a:r>
              <a:rPr lang="ar-SA" sz="3400" b="1" dirty="0"/>
              <a:t> </a:t>
            </a:r>
            <a:endParaRPr lang="en-US" sz="3400" dirty="0"/>
          </a:p>
          <a:p>
            <a:pPr lvl="0"/>
            <a:r>
              <a:rPr lang="ar-SA" sz="3400" b="1" dirty="0"/>
              <a:t>نقد المادة العلمية:</a:t>
            </a:r>
            <a:endParaRPr lang="en-US" sz="3400" dirty="0"/>
          </a:p>
          <a:p>
            <a:r>
              <a:rPr lang="ar-SA" sz="3400" dirty="0"/>
              <a:t>بعد جمع المادة العلمية من المصادر(الأولية والأساسية ) يتطلب فحصه بدقة ونقدها لكي يتم تحديد مدى صدقها .</a:t>
            </a:r>
            <a:endParaRPr lang="en-US" sz="3400" dirty="0"/>
          </a:p>
          <a:p>
            <a:r>
              <a:rPr lang="ar-SA" sz="3400" dirty="0"/>
              <a:t>وتزداد الحاجة إلى نقد المادة العلمية في حالة حدوثها في فترة زمنية بعيدة وبين تسجيلها ، بالإضافة إلى احتمال التحيز في التسجيل . </a:t>
            </a:r>
            <a:endParaRPr lang="en-US" sz="3400" dirty="0"/>
          </a:p>
          <a:p>
            <a:r>
              <a:rPr lang="ar-SA" sz="3400" dirty="0"/>
              <a:t>كما ينبغي أن تخضع جميع المصادر الخاصة بجمع البيانات للتحليل العلمي لتحديد مدى أصالتها ودقتها . </a:t>
            </a:r>
            <a:endParaRPr lang="en-US" sz="3400" dirty="0"/>
          </a:p>
          <a:p>
            <a:r>
              <a:rPr lang="ar-SA" sz="3400" dirty="0"/>
              <a:t>ولكي يقوم الباحث التاريخي بإعطاء وصف دقيق للأحداث التاريخية فعلية أن يقوم بإخضاعها لنوعين من النقد هما </a:t>
            </a:r>
            <a:r>
              <a:rPr lang="ar-SA"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62500" lnSpcReduction="20000"/>
          </a:bodyPr>
          <a:lstStyle/>
          <a:p>
            <a:r>
              <a:rPr lang="ar-SA" b="1" dirty="0"/>
              <a:t>أولا :النقد الخارجي :</a:t>
            </a:r>
            <a:endParaRPr lang="en-US" dirty="0"/>
          </a:p>
          <a:p>
            <a:r>
              <a:rPr lang="ar-SA" dirty="0"/>
              <a:t>وهنا يتطلب من الباحث التأكد من </a:t>
            </a:r>
            <a:r>
              <a:rPr lang="ar-SA" dirty="0" err="1"/>
              <a:t>موثوقية</a:t>
            </a:r>
            <a:r>
              <a:rPr lang="ar-SA" dirty="0"/>
              <a:t> المصدر أي التأكد من صدق الوثيقة من حيث انتسابها إلى صاحبها والى العصر الذي تنسب إليه ، أي يتطلب آمرين مهمين هما التحق من صدق الوثيقة والثاني التحقق من مصدر الوثيقة وكما يلي:</a:t>
            </a:r>
            <a:endParaRPr lang="en-US" dirty="0"/>
          </a:p>
          <a:p>
            <a:pPr lvl="0"/>
            <a:r>
              <a:rPr lang="ar-SA" b="1" dirty="0"/>
              <a:t>صدق الوثيقة (نقد الوثيقة ):</a:t>
            </a:r>
            <a:endParaRPr lang="en-US" dirty="0"/>
          </a:p>
          <a:p>
            <a:r>
              <a:rPr lang="ar-SA" dirty="0"/>
              <a:t>وهو التأكد من الوثائق الصحيحة والوثائق المزيفة ، فعندما يحصل على الوثيقة الأصلية من صاحبها فيجب عليه إن ينقلها دون حذف أو إضافة ، وإذا كانت محرفة في بعض أجزائها ، أو أضيفت لها بعض الأجزاء ، أو يكون قد تم تزييفها عن قصد ،(كان بإمكان بعض الأفراد من صانعي الأدلة التاريخية تزييف الوثائق ) كما أن هناك بعض الأخطاء غير المقصودة التي قد تنتج من أعادة نسخ الوثائق مرة أخرى وتحدث نتيجة نسيان الناسخ بعض الألفاظ أو تشتت انتباهه أثناء عملية النسخ أو وقوعه في الأخطاء الإملائية . </a:t>
            </a:r>
            <a:endParaRPr lang="en-US" dirty="0"/>
          </a:p>
          <a:p>
            <a:r>
              <a:rPr lang="ar-SA" dirty="0"/>
              <a:t>ويمكن للباحث أن يصحح الأخطاء المتعلقة بالتحريف في النص عن طريق معرفة الأخطاء التي يقع فيها المرء عادة أثناء النسخ مثل تكرار الكلمات أو المقاطع.</a:t>
            </a:r>
            <a:endParaRPr lang="en-US" dirty="0"/>
          </a:p>
          <a:p>
            <a:r>
              <a:rPr lang="ar-SA" dirty="0"/>
              <a:t>وفي حالة حصول الباحث على أكثر من نسخة من الوثيقة فعلية مراعاة ما يلي:</a:t>
            </a:r>
            <a:endParaRPr lang="en-US" dirty="0"/>
          </a:p>
          <a:p>
            <a:pPr lvl="0"/>
            <a:r>
              <a:rPr lang="ar-SA" dirty="0"/>
              <a:t>عدم التسرع في الاعتماد على أول وثيقة يجدها ،بل يجب عليه التأكد من صدقها وصحتها.</a:t>
            </a:r>
            <a:endParaRPr lang="en-US" dirty="0"/>
          </a:p>
          <a:p>
            <a:pPr lvl="0"/>
            <a:r>
              <a:rPr lang="ar-SA" dirty="0"/>
              <a:t>يجب مراجعة جميع النسخ للتعرف على ما يرجع منها إلى </a:t>
            </a:r>
            <a:r>
              <a:rPr lang="ar-SA" dirty="0" err="1"/>
              <a:t>اصل</a:t>
            </a:r>
            <a:r>
              <a:rPr lang="ar-SA" dirty="0"/>
              <a:t> واحد فالنسخ التي ترجع إلى </a:t>
            </a:r>
            <a:r>
              <a:rPr lang="ar-SA" dirty="0" err="1"/>
              <a:t>اصل</a:t>
            </a:r>
            <a:r>
              <a:rPr lang="ar-SA" dirty="0"/>
              <a:t> واحد تعتبر بمثابة نسخة واحدة.</a:t>
            </a:r>
            <a:endParaRPr lang="en-US" dirty="0"/>
          </a:p>
          <a:p>
            <a:pPr lvl="0"/>
            <a:r>
              <a:rPr lang="ar-SA" dirty="0"/>
              <a:t>في حالة وجود نسختين احدهما أقدم من الأخرى فلا يجب التسرع في اختيار الأقدم على أنها الأوضح ، فقد تكون النسخة الحديثة مأخوذة من وثيقة أصلية بينما النسخة القديمة مأخوذة من نسخة فرعية.</a:t>
            </a:r>
            <a:endParaRPr lang="en-US"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62500" lnSpcReduction="20000"/>
          </a:bodyPr>
          <a:lstStyle/>
          <a:p>
            <a:pPr lvl="0"/>
            <a:r>
              <a:rPr lang="ar-SA" b="1" dirty="0"/>
              <a:t>مصدر الوثيقة (نقد المصدر):</a:t>
            </a:r>
            <a:endParaRPr lang="en-US" dirty="0"/>
          </a:p>
          <a:p>
            <a:r>
              <a:rPr lang="ar-SA" dirty="0"/>
              <a:t>	يجب على الباحث التأكد من مصدر الوثيقة ،فعليه أن يتحقق من شخصية صاحب الوثيقة والمكان والزمان اللذين كتبت فيهما .</a:t>
            </a:r>
            <a:endParaRPr lang="en-US" dirty="0"/>
          </a:p>
          <a:p>
            <a:r>
              <a:rPr lang="ar-SA" dirty="0"/>
              <a:t>	فقد توقع وثيقة باسم شخص ما غير كاتبها الأصلي بغرض التمويه ،وقد تكون هناك وثيقة على درجة من الأهمية فتنسب إلى شخص ما لتمجيدها ، أو العكس قد تكون الوثيقة قليلة القيمة فتنسب إلى شخصية عظيمة لترتفع قيمتها.</a:t>
            </a:r>
            <a:endParaRPr lang="en-US" dirty="0"/>
          </a:p>
          <a:p>
            <a:r>
              <a:rPr lang="ar-SA" dirty="0"/>
              <a:t>	كذلك يجب الاهتمام بالتعرف على المكان والزمان اللذين كتبت فيهما الوثيقة وذلك عن طريق تحليل الخط الذي كتبت </a:t>
            </a:r>
            <a:r>
              <a:rPr lang="ar-SA" dirty="0" err="1"/>
              <a:t>به</a:t>
            </a:r>
            <a:r>
              <a:rPr lang="ar-SA" dirty="0"/>
              <a:t> الوثيقة نظرا لاختلاف الخط العربي باختلاف العصور، وأيضا تحليل اللغة التي استخدمت في الوثيقة حيث نجد أن بعض الصور اللغوية والعبارات تميز عصر عن أخر .</a:t>
            </a:r>
            <a:endParaRPr lang="en-US" dirty="0"/>
          </a:p>
          <a:p>
            <a:r>
              <a:rPr lang="ar-SA" dirty="0"/>
              <a:t>	ولكي يتحقق الباحث من صحة الوثيقة ومصدرها يمكن إتباع ما يلي :</a:t>
            </a:r>
            <a:endParaRPr lang="en-US" dirty="0"/>
          </a:p>
          <a:p>
            <a:pPr lvl="0"/>
            <a:r>
              <a:rPr lang="ar-SA" dirty="0"/>
              <a:t>التعرف على شخصية ومركز صاحب الوثيقة.</a:t>
            </a:r>
            <a:endParaRPr lang="en-US" dirty="0"/>
          </a:p>
          <a:p>
            <a:pPr lvl="0"/>
            <a:r>
              <a:rPr lang="ar-SA" dirty="0"/>
              <a:t>التعرف على الإمكانيات التي استخدمها صاحب الوثيقة في ملاحظة الأحداث ومدى دقتها.</a:t>
            </a:r>
            <a:endParaRPr lang="en-US" dirty="0"/>
          </a:p>
          <a:p>
            <a:pPr lvl="0"/>
            <a:r>
              <a:rPr lang="ar-SA" dirty="0"/>
              <a:t>التعرف على الفترة الزمنية بين وقوع الحدث وتسجيله، وعما إذا تم تسجيل الحدث في حينه أم بعد انقضاء فترة طويلة.</a:t>
            </a:r>
            <a:endParaRPr lang="en-US" dirty="0"/>
          </a:p>
          <a:p>
            <a:pPr lvl="0"/>
            <a:r>
              <a:rPr lang="ar-SA" dirty="0"/>
              <a:t>تحديد ما إذا كان صاحب الوثيقة قد كتبها من الذاكرة دون الرجوع إلى احد أو بعد الرجوع إلى أشخاص آخرين مشهود لهم بالكفاءة.</a:t>
            </a:r>
            <a:endParaRPr lang="en-US" dirty="0"/>
          </a:p>
          <a:p>
            <a:pPr lvl="0"/>
            <a:r>
              <a:rPr lang="ar-SA" dirty="0"/>
              <a:t>التعرف على العلاقة بين الوثيقة وغيرها من الوثائق التي تتناول نفس الموضوع</a:t>
            </a:r>
            <a:r>
              <a:rPr lang="ar-SA" dirty="0" smtClean="0"/>
              <a:t>.</a:t>
            </a:r>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1354</Words>
  <Application>Microsoft Office PowerPoint</Application>
  <PresentationFormat>عرض على الشاشة (3:4)‏</PresentationFormat>
  <Paragraphs>98</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3 3- منهجية البحث وإجراءاته الميدانية 3-1 منهج البحث: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3- منهجية البحث وإجراءاته الميدانية 3-1 منهج البحث:</dc:title>
  <dc:creator>KING</dc:creator>
  <cp:lastModifiedBy>KING</cp:lastModifiedBy>
  <cp:revision>2</cp:revision>
  <dcterms:created xsi:type="dcterms:W3CDTF">2018-12-10T16:37:51Z</dcterms:created>
  <dcterms:modified xsi:type="dcterms:W3CDTF">2018-12-10T16:49:18Z</dcterms:modified>
</cp:coreProperties>
</file>